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94" r:id="rId3"/>
    <p:sldId id="257" r:id="rId4"/>
    <p:sldId id="292" r:id="rId5"/>
    <p:sldId id="295" r:id="rId6"/>
    <p:sldId id="293" r:id="rId7"/>
    <p:sldId id="282" r:id="rId8"/>
    <p:sldId id="283" r:id="rId9"/>
    <p:sldId id="297" r:id="rId10"/>
    <p:sldId id="286" r:id="rId11"/>
    <p:sldId id="280" r:id="rId12"/>
    <p:sldId id="258" r:id="rId13"/>
    <p:sldId id="259" r:id="rId14"/>
    <p:sldId id="277" r:id="rId15"/>
    <p:sldId id="276" r:id="rId16"/>
    <p:sldId id="288" r:id="rId17"/>
    <p:sldId id="260" r:id="rId18"/>
    <p:sldId id="262" r:id="rId19"/>
    <p:sldId id="268" r:id="rId20"/>
    <p:sldId id="263" r:id="rId21"/>
    <p:sldId id="269" r:id="rId22"/>
    <p:sldId id="264" r:id="rId23"/>
    <p:sldId id="289" r:id="rId24"/>
    <p:sldId id="287" r:id="rId25"/>
    <p:sldId id="278" r:id="rId26"/>
    <p:sldId id="265" r:id="rId27"/>
    <p:sldId id="266" r:id="rId28"/>
    <p:sldId id="281" r:id="rId29"/>
    <p:sldId id="290" r:id="rId30"/>
    <p:sldId id="270" r:id="rId31"/>
    <p:sldId id="299" r:id="rId32"/>
    <p:sldId id="272" r:id="rId33"/>
    <p:sldId id="291" r:id="rId34"/>
    <p:sldId id="296" r:id="rId35"/>
    <p:sldId id="285" r:id="rId36"/>
    <p:sldId id="273" r:id="rId37"/>
    <p:sldId id="298" r:id="rId38"/>
    <p:sldId id="275" r:id="rId39"/>
    <p:sldId id="284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18" autoAdjust="0"/>
    <p:restoredTop sz="65425" autoAdjust="0"/>
  </p:normalViewPr>
  <p:slideViewPr>
    <p:cSldViewPr>
      <p:cViewPr varScale="1">
        <p:scale>
          <a:sx n="57" d="100"/>
          <a:sy n="57" d="100"/>
        </p:scale>
        <p:origin x="-252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BC7AB-E1BD-403E-8857-3241E9821E1E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46C60-23B9-4741-869A-293F2FD41B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09376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9580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75816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90258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136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71007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17511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56036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0562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7278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08929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4890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28333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28783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84237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29893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48286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27180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62708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37362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76255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90672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02396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0552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80759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15309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73104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2892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48908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48908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16948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46C60-23B9-4741-869A-293F2FD41B4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>
                <a:latin typeface="微软雅黑" pitchFamily="34" charset="-122"/>
                <a:ea typeface="微软雅黑" pitchFamily="34" charset="-122"/>
              </a:rPr>
              <a:t>代码质量</a:t>
            </a:r>
            <a:endParaRPr lang="zh-CN" altLang="en-US" sz="5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JoyoDream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8" name="AutoShape 4" descr="http://t1.baidu.com/it/u=3480039548,360563296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70" name="AutoShape 6" descr="http://t1.baidu.com/it/u=3480039548,360563296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72" name="AutoShape 8" descr="http://t1.baidu.com/it/u=3480039548,360563296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74" name="AutoShape 10" descr="http://t1.baidu.com/it/u=3480039548,360563296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童子军原则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0166" y="6029332"/>
            <a:ext cx="6143668" cy="75725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4000" dirty="0" smtClean="0">
                <a:solidFill>
                  <a:srgbClr val="FF0000"/>
                </a:solidFill>
              </a:rPr>
              <a:t>让营地比你来时更干净！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14338" name="Picture 2" descr="http://a.hiphotos.bdimg.com/album/w%3D2048/sign=475cfbf69a504fc2a25fb705d1e5e611/d058ccbf6c81800a71aafef0b03533fa838b47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1382221"/>
            <a:ext cx="6715172" cy="46185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4480" y="3357570"/>
            <a:ext cx="6756296" cy="1143000"/>
          </a:xfrm>
        </p:spPr>
        <p:txBody>
          <a:bodyPr>
            <a:normAutofit fontScale="90000"/>
          </a:bodyPr>
          <a:lstStyle/>
          <a:p>
            <a:r>
              <a:rPr lang="zh-CN" altLang="en-US" sz="4800" b="1" dirty="0" smtClean="0"/>
              <a:t>什么特性，对代码最重要？</a:t>
            </a:r>
            <a:endParaRPr lang="zh-CN" altLang="en-US" sz="4800" b="1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80728"/>
            <a:ext cx="23812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好的代码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Clean</a:t>
            </a:r>
          </a:p>
          <a:p>
            <a:r>
              <a:rPr lang="en-US" altLang="zh-CN" dirty="0" smtClean="0"/>
              <a:t>Simple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1430914"/>
            <a:ext cx="5037750" cy="488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内容占位符 2"/>
          <p:cNvSpPr txBox="1">
            <a:spLocks/>
          </p:cNvSpPr>
          <p:nvPr/>
        </p:nvSpPr>
        <p:spPr>
          <a:xfrm rot="939673">
            <a:off x="323178" y="5227716"/>
            <a:ext cx="6048672" cy="829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Don’t make me think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命名规范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4" y="4572008"/>
            <a:ext cx="37433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13585" y="1428736"/>
            <a:ext cx="3562799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包</a:t>
            </a:r>
            <a:endParaRPr lang="en-US" altLang="zh-CN" dirty="0" smtClean="0"/>
          </a:p>
          <a:p>
            <a:r>
              <a:rPr lang="zh-CN" altLang="en-US" dirty="0" smtClean="0"/>
              <a:t>类</a:t>
            </a:r>
            <a:endParaRPr lang="en-US" altLang="zh-CN" dirty="0" smtClean="0"/>
          </a:p>
          <a:p>
            <a:r>
              <a:rPr lang="zh-CN" altLang="en-US" dirty="0" smtClean="0"/>
              <a:t>函数</a:t>
            </a:r>
            <a:endParaRPr lang="en-US" altLang="zh-CN" dirty="0" smtClean="0"/>
          </a:p>
          <a:p>
            <a:r>
              <a:rPr lang="zh-CN" altLang="en-US" dirty="0" smtClean="0"/>
              <a:t>变量</a:t>
            </a:r>
            <a:endParaRPr lang="en-US" altLang="zh-CN" dirty="0" smtClean="0"/>
          </a:p>
          <a:p>
            <a:r>
              <a:rPr lang="zh-CN" altLang="en-US" dirty="0" smtClean="0"/>
              <a:t>常量</a:t>
            </a:r>
            <a:endParaRPr lang="en-US" altLang="zh-CN" dirty="0" smtClean="0"/>
          </a:p>
          <a:p>
            <a:r>
              <a:rPr lang="zh-CN" altLang="en-US" dirty="0" smtClean="0"/>
              <a:t>接口</a:t>
            </a:r>
            <a:endParaRPr lang="en-US" altLang="zh-CN" dirty="0" smtClean="0"/>
          </a:p>
          <a:p>
            <a:r>
              <a:rPr lang="zh-CN" altLang="en-US" dirty="0" smtClean="0"/>
              <a:t>枚举</a:t>
            </a:r>
            <a:endParaRPr lang="en-US" altLang="zh-CN" dirty="0" smtClean="0"/>
          </a:p>
          <a:p>
            <a:r>
              <a:rPr lang="zh-CN" altLang="en-US" dirty="0" smtClean="0"/>
              <a:t>结构体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594928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不要重新发明轮子！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99792" y="3068960"/>
            <a:ext cx="5770984" cy="1143000"/>
          </a:xfrm>
        </p:spPr>
        <p:txBody>
          <a:bodyPr>
            <a:normAutofit/>
          </a:bodyPr>
          <a:lstStyle/>
          <a:p>
            <a:r>
              <a:rPr lang="zh-CN" altLang="en-US" sz="4800" b="1" dirty="0" smtClean="0"/>
              <a:t>如何看起来更舒服？</a:t>
            </a:r>
            <a:endParaRPr lang="zh-CN" altLang="en-US" sz="4800" b="1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80728"/>
            <a:ext cx="23812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良好的排版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556792"/>
            <a:ext cx="7920880" cy="510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9" y="1281638"/>
            <a:ext cx="2736306" cy="154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3568" y="1633037"/>
            <a:ext cx="2270553" cy="1545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3569" y="1984436"/>
            <a:ext cx="2095894" cy="154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3569" y="2335834"/>
            <a:ext cx="2736306" cy="154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3569" y="2687232"/>
            <a:ext cx="2386990" cy="154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3569" y="3038630"/>
            <a:ext cx="698631" cy="154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3569" y="3390028"/>
            <a:ext cx="1339043" cy="154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83569" y="3741426"/>
            <a:ext cx="2386990" cy="1545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3569" y="4092824"/>
            <a:ext cx="2736306" cy="1545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3569" y="4444222"/>
            <a:ext cx="2736306" cy="154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83569" y="4795620"/>
            <a:ext cx="2736306" cy="1545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3569" y="5147018"/>
            <a:ext cx="2095894" cy="154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83569" y="5498416"/>
            <a:ext cx="2736306" cy="154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547665" y="500042"/>
            <a:ext cx="1440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 smtClean="0"/>
              <a:t>排列</a:t>
            </a:r>
            <a:r>
              <a:rPr lang="en-US" altLang="zh-CN" sz="3200" dirty="0" smtClean="0"/>
              <a:t>1</a:t>
            </a:r>
            <a:endParaRPr lang="zh-CN" altLang="en-US" sz="3200" dirty="0"/>
          </a:p>
        </p:txBody>
      </p:sp>
      <p:sp>
        <p:nvSpPr>
          <p:cNvPr id="32" name="矩形 31"/>
          <p:cNvSpPr/>
          <p:nvPr/>
        </p:nvSpPr>
        <p:spPr>
          <a:xfrm>
            <a:off x="5580112" y="508753"/>
            <a:ext cx="1440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 smtClean="0"/>
              <a:t>排列</a:t>
            </a:r>
            <a:r>
              <a:rPr lang="en-US" altLang="zh-CN" sz="3200" dirty="0" smtClean="0"/>
              <a:t>2</a:t>
            </a:r>
            <a:endParaRPr lang="zh-CN" altLang="en-US" sz="3200" dirty="0"/>
          </a:p>
        </p:txBody>
      </p:sp>
      <p:sp>
        <p:nvSpPr>
          <p:cNvPr id="37" name="矩形 36"/>
          <p:cNvSpPr/>
          <p:nvPr/>
        </p:nvSpPr>
        <p:spPr>
          <a:xfrm>
            <a:off x="4788022" y="1300841"/>
            <a:ext cx="2736306" cy="154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788021" y="1655601"/>
            <a:ext cx="2270553" cy="1545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788022" y="2592163"/>
            <a:ext cx="2095894" cy="154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788022" y="3942192"/>
            <a:ext cx="2736306" cy="154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788022" y="2946922"/>
            <a:ext cx="2386990" cy="154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788022" y="4296951"/>
            <a:ext cx="698631" cy="154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788022" y="3301681"/>
            <a:ext cx="1339043" cy="154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788022" y="5646980"/>
            <a:ext cx="2386990" cy="1545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788022" y="6001739"/>
            <a:ext cx="2736306" cy="1545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788022" y="4651710"/>
            <a:ext cx="2736306" cy="154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788022" y="6356503"/>
            <a:ext cx="2736306" cy="1545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788022" y="5006469"/>
            <a:ext cx="2095894" cy="1545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4788022" y="2010360"/>
            <a:ext cx="2736306" cy="154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右大括号 49"/>
          <p:cNvSpPr/>
          <p:nvPr/>
        </p:nvSpPr>
        <p:spPr>
          <a:xfrm>
            <a:off x="7668344" y="1300841"/>
            <a:ext cx="288032" cy="93610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大括号 51"/>
          <p:cNvSpPr/>
          <p:nvPr/>
        </p:nvSpPr>
        <p:spPr>
          <a:xfrm>
            <a:off x="7668344" y="2608005"/>
            <a:ext cx="288032" cy="93610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右大括号 52"/>
          <p:cNvSpPr/>
          <p:nvPr/>
        </p:nvSpPr>
        <p:spPr>
          <a:xfrm>
            <a:off x="7668344" y="3973877"/>
            <a:ext cx="288032" cy="113771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右大括号 53"/>
          <p:cNvSpPr/>
          <p:nvPr/>
        </p:nvSpPr>
        <p:spPr>
          <a:xfrm>
            <a:off x="7668344" y="5505992"/>
            <a:ext cx="288032" cy="113771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8028384" y="1660881"/>
            <a:ext cx="720080" cy="25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界面</a:t>
            </a:r>
            <a:endParaRPr lang="zh-CN" altLang="en-US" sz="1600" dirty="0"/>
          </a:p>
        </p:txBody>
      </p:sp>
      <p:sp>
        <p:nvSpPr>
          <p:cNvPr id="56" name="文本框 55"/>
          <p:cNvSpPr txBox="1"/>
          <p:nvPr/>
        </p:nvSpPr>
        <p:spPr>
          <a:xfrm>
            <a:off x="8028384" y="291752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动画</a:t>
            </a:r>
            <a:endParaRPr lang="zh-CN" altLang="en-US" sz="1600" dirty="0"/>
          </a:p>
        </p:txBody>
      </p:sp>
      <p:sp>
        <p:nvSpPr>
          <p:cNvPr id="57" name="文本框 56"/>
          <p:cNvSpPr txBox="1"/>
          <p:nvPr/>
        </p:nvSpPr>
        <p:spPr>
          <a:xfrm>
            <a:off x="8028384" y="4427411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初始化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028384" y="5915813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事件处理</a:t>
            </a:r>
            <a:endParaRPr lang="zh-CN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902390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代码排版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分段</a:t>
            </a:r>
            <a:endParaRPr lang="en-US" altLang="zh-CN" dirty="0" smtClean="0"/>
          </a:p>
          <a:p>
            <a:r>
              <a:rPr lang="zh-CN" altLang="en-US" dirty="0"/>
              <a:t>归类</a:t>
            </a:r>
            <a:endParaRPr lang="en-US" altLang="zh-CN" dirty="0" smtClean="0"/>
          </a:p>
          <a:p>
            <a:r>
              <a:rPr lang="zh-CN" altLang="en-US" dirty="0" smtClean="0"/>
              <a:t>缩进</a:t>
            </a:r>
            <a:endParaRPr lang="en-US" altLang="zh-CN" dirty="0" smtClean="0"/>
          </a:p>
          <a:p>
            <a:r>
              <a:rPr lang="zh-CN" altLang="en-US" dirty="0" smtClean="0"/>
              <a:t>对齐</a:t>
            </a:r>
            <a:endParaRPr lang="en-US" altLang="zh-CN" dirty="0" smtClean="0"/>
          </a:p>
          <a:p>
            <a:r>
              <a:rPr lang="zh-CN" altLang="en-US" dirty="0" smtClean="0"/>
              <a:t>空隙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247645"/>
            <a:ext cx="5905500" cy="24669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4678" y="2928934"/>
            <a:ext cx="4333875" cy="37147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代码注释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8860" y="2071678"/>
            <a:ext cx="417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0000"/>
                </a:solidFill>
              </a:rPr>
              <a:t>让代码变得简单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25" y="2805122"/>
            <a:ext cx="48577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785918" y="5572140"/>
            <a:ext cx="650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）对外接口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）重要分支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3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）特殊处理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9448" y="2286000"/>
            <a:ext cx="5770984" cy="1143000"/>
          </a:xfrm>
        </p:spPr>
        <p:txBody>
          <a:bodyPr>
            <a:normAutofit/>
          </a:bodyPr>
          <a:lstStyle/>
          <a:p>
            <a:r>
              <a:rPr lang="zh-CN" altLang="en-US" sz="4800" b="1" dirty="0" smtClean="0"/>
              <a:t>何谓好的架构？</a:t>
            </a:r>
            <a:endParaRPr lang="zh-CN" altLang="en-US" sz="4800" b="1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80728"/>
            <a:ext cx="23812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99792" y="3068960"/>
            <a:ext cx="5770984" cy="1143000"/>
          </a:xfrm>
        </p:spPr>
        <p:txBody>
          <a:bodyPr>
            <a:normAutofit/>
          </a:bodyPr>
          <a:lstStyle/>
          <a:p>
            <a:r>
              <a:rPr lang="zh-CN" altLang="en-US" sz="4800" b="1" dirty="0" smtClean="0"/>
              <a:t>编程思想？</a:t>
            </a:r>
            <a:endParaRPr lang="zh-CN" altLang="en-US" sz="4800" b="1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80728"/>
            <a:ext cx="23812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架构设计</a:t>
            </a:r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620688"/>
            <a:ext cx="4920119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2708920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 smtClean="0">
                <a:solidFill>
                  <a:srgbClr val="FF0000"/>
                </a:solidFill>
              </a:rPr>
              <a:t>通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9448" y="2286000"/>
            <a:ext cx="5770984" cy="1143000"/>
          </a:xfrm>
        </p:spPr>
        <p:txBody>
          <a:bodyPr>
            <a:normAutofit/>
          </a:bodyPr>
          <a:lstStyle/>
          <a:p>
            <a:r>
              <a:rPr lang="zh-CN" altLang="en-US" sz="4800" b="1" dirty="0" smtClean="0"/>
              <a:t>设计模式？</a:t>
            </a:r>
            <a:endParaRPr lang="zh-CN" altLang="en-US" sz="4800" b="1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80728"/>
            <a:ext cx="23812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设计原则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3538736" cy="2116831"/>
          </a:xfrm>
        </p:spPr>
        <p:txBody>
          <a:bodyPr/>
          <a:lstStyle/>
          <a:p>
            <a:r>
              <a:rPr lang="zh-CN" altLang="en-US" dirty="0" smtClean="0"/>
              <a:t>开放封闭</a:t>
            </a:r>
            <a:endParaRPr lang="en-US" altLang="zh-CN" dirty="0" smtClean="0"/>
          </a:p>
          <a:p>
            <a:r>
              <a:rPr lang="zh-CN" altLang="en-US" dirty="0" smtClean="0"/>
              <a:t>单一职责</a:t>
            </a:r>
            <a:endParaRPr lang="en-US" altLang="zh-CN" dirty="0" smtClean="0"/>
          </a:p>
          <a:p>
            <a:r>
              <a:rPr lang="zh-CN" altLang="en-US" dirty="0"/>
              <a:t>倒置</a:t>
            </a:r>
            <a:r>
              <a:rPr lang="zh-CN" altLang="en-US" dirty="0" smtClean="0"/>
              <a:t>依赖</a:t>
            </a:r>
            <a:endParaRPr lang="zh-CN" altLang="en-US" dirty="0"/>
          </a:p>
        </p:txBody>
      </p:sp>
      <p:pic>
        <p:nvPicPr>
          <p:cNvPr id="27650" name="Picture 2" descr="http://b.hiphotos.bdimg.com/album/w%3D2048/sign=a06b1fddb21bb0518f24b4280242dbb4/f603918fa0ec08fa5821005858ee3d6d55fbda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060848"/>
            <a:ext cx="2381250" cy="23812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372200" y="4149080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0000"/>
                </a:solidFill>
              </a:rPr>
              <a:t>即插即用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115616" y="4293096"/>
            <a:ext cx="5256584" cy="2232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分离：界面、数据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分离：业务、组件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3200" dirty="0" smtClean="0"/>
              <a:t>分离：控制、实现</a:t>
            </a:r>
            <a:endParaRPr lang="en-US" altLang="zh-CN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分离：基本逻辑、定制逻辑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714480" y="2669441"/>
            <a:ext cx="4929222" cy="158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714480" y="4489522"/>
            <a:ext cx="5143536" cy="37307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714480" y="6025439"/>
            <a:ext cx="5072098" cy="158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矩形 8"/>
          <p:cNvSpPr/>
          <p:nvPr/>
        </p:nvSpPr>
        <p:spPr>
          <a:xfrm>
            <a:off x="3929058" y="1669309"/>
            <a:ext cx="785818" cy="4286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71736" y="3382233"/>
            <a:ext cx="785818" cy="4286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929058" y="3382233"/>
            <a:ext cx="785818" cy="4286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357818" y="3382233"/>
            <a:ext cx="785818" cy="4286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28794" y="5168183"/>
            <a:ext cx="785818" cy="4286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357554" y="5168183"/>
            <a:ext cx="785818" cy="4286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929190" y="5168183"/>
            <a:ext cx="785818" cy="4286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9" idx="2"/>
            <a:endCxn id="10" idx="0"/>
          </p:cNvCxnSpPr>
          <p:nvPr/>
        </p:nvCxnSpPr>
        <p:spPr>
          <a:xfrm rot="5400000">
            <a:off x="3001158" y="2061424"/>
            <a:ext cx="1284296" cy="1357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直接箭头连接符 18"/>
          <p:cNvCxnSpPr>
            <a:stCxn id="9" idx="2"/>
            <a:endCxn id="11" idx="0"/>
          </p:cNvCxnSpPr>
          <p:nvPr/>
        </p:nvCxnSpPr>
        <p:spPr>
          <a:xfrm rot="5400000">
            <a:off x="3679819" y="2740085"/>
            <a:ext cx="128429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箭头连接符 20"/>
          <p:cNvCxnSpPr>
            <a:stCxn id="9" idx="2"/>
            <a:endCxn id="12" idx="0"/>
          </p:cNvCxnSpPr>
          <p:nvPr/>
        </p:nvCxnSpPr>
        <p:spPr>
          <a:xfrm rot="16200000" flipH="1">
            <a:off x="4394199" y="2025705"/>
            <a:ext cx="1284296" cy="1428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直接箭头连接符 22"/>
          <p:cNvCxnSpPr>
            <a:stCxn id="10" idx="2"/>
            <a:endCxn id="13" idx="0"/>
          </p:cNvCxnSpPr>
          <p:nvPr/>
        </p:nvCxnSpPr>
        <p:spPr>
          <a:xfrm rot="5400000">
            <a:off x="1964513" y="4168051"/>
            <a:ext cx="1357322" cy="6429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直接箭头连接符 24"/>
          <p:cNvCxnSpPr>
            <a:stCxn id="10" idx="2"/>
            <a:endCxn id="14" idx="0"/>
          </p:cNvCxnSpPr>
          <p:nvPr/>
        </p:nvCxnSpPr>
        <p:spPr>
          <a:xfrm rot="16200000" flipH="1">
            <a:off x="2678893" y="4096613"/>
            <a:ext cx="1357322" cy="785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箭头连接符 26"/>
          <p:cNvCxnSpPr>
            <a:stCxn id="11" idx="2"/>
            <a:endCxn id="15" idx="0"/>
          </p:cNvCxnSpPr>
          <p:nvPr/>
        </p:nvCxnSpPr>
        <p:spPr>
          <a:xfrm rot="16200000" flipH="1">
            <a:off x="4143372" y="3989456"/>
            <a:ext cx="1357322" cy="1000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8" name="TextBox 27"/>
          <p:cNvSpPr txBox="1"/>
          <p:nvPr/>
        </p:nvSpPr>
        <p:spPr>
          <a:xfrm>
            <a:off x="428596" y="1883623"/>
            <a:ext cx="114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view</a:t>
            </a:r>
            <a:endParaRPr lang="zh-CN" alt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357158" y="3382233"/>
            <a:ext cx="135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control</a:t>
            </a:r>
            <a:endParaRPr lang="zh-CN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357158" y="5025307"/>
            <a:ext cx="135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mode</a:t>
            </a:r>
          </a:p>
        </p:txBody>
      </p:sp>
      <p:sp>
        <p:nvSpPr>
          <p:cNvPr id="31" name="椭圆 30"/>
          <p:cNvSpPr/>
          <p:nvPr/>
        </p:nvSpPr>
        <p:spPr>
          <a:xfrm>
            <a:off x="6429388" y="1383557"/>
            <a:ext cx="357190" cy="35719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 rot="5400000">
            <a:off x="6327748" y="2025705"/>
            <a:ext cx="571504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0" name="TextBox 49"/>
          <p:cNvSpPr txBox="1"/>
          <p:nvPr/>
        </p:nvSpPr>
        <p:spPr>
          <a:xfrm>
            <a:off x="5214942" y="812053"/>
            <a:ext cx="185738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push </a:t>
            </a:r>
            <a:r>
              <a:rPr lang="en-US" altLang="zh-CN" sz="2400" dirty="0" err="1" smtClean="0"/>
              <a:t>cmd</a:t>
            </a:r>
            <a:endParaRPr lang="zh-CN" altLang="en-US" sz="2400" dirty="0"/>
          </a:p>
        </p:txBody>
      </p:sp>
      <p:sp>
        <p:nvSpPr>
          <p:cNvPr id="51" name="椭圆 50"/>
          <p:cNvSpPr/>
          <p:nvPr/>
        </p:nvSpPr>
        <p:spPr>
          <a:xfrm>
            <a:off x="8001024" y="1383557"/>
            <a:ext cx="357190" cy="35719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/>
          <p:cNvCxnSpPr/>
          <p:nvPr/>
        </p:nvCxnSpPr>
        <p:spPr>
          <a:xfrm rot="5400000">
            <a:off x="7914882" y="2025705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3" name="TextBox 52"/>
          <p:cNvSpPr txBox="1"/>
          <p:nvPr/>
        </p:nvSpPr>
        <p:spPr>
          <a:xfrm>
            <a:off x="7500958" y="812053"/>
            <a:ext cx="150019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get data</a:t>
            </a:r>
            <a:endParaRPr lang="zh-CN" altLang="en-US" sz="2400" dirty="0"/>
          </a:p>
        </p:txBody>
      </p:sp>
      <p:sp>
        <p:nvSpPr>
          <p:cNvPr id="54" name="椭圆 53"/>
          <p:cNvSpPr/>
          <p:nvPr/>
        </p:nvSpPr>
        <p:spPr>
          <a:xfrm>
            <a:off x="7929586" y="4669705"/>
            <a:ext cx="357190" cy="35719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/>
          <p:cNvCxnSpPr/>
          <p:nvPr/>
        </p:nvCxnSpPr>
        <p:spPr>
          <a:xfrm rot="16200000" flipV="1">
            <a:off x="7814680" y="4340485"/>
            <a:ext cx="642942" cy="1549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56" name="TextBox 55"/>
          <p:cNvSpPr txBox="1"/>
          <p:nvPr/>
        </p:nvSpPr>
        <p:spPr>
          <a:xfrm>
            <a:off x="7429520" y="5241209"/>
            <a:ext cx="1500198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notify </a:t>
            </a:r>
            <a:r>
              <a:rPr lang="en-US" altLang="zh-CN" sz="2400" dirty="0" err="1" smtClean="0"/>
              <a:t>msg</a:t>
            </a:r>
            <a:endParaRPr lang="zh-CN" altLang="en-US" sz="2400" dirty="0"/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架构设计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76063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反面例子</a:t>
            </a:r>
            <a:endParaRPr lang="zh-CN" altLang="en-US" dirty="0"/>
          </a:p>
        </p:txBody>
      </p:sp>
      <p:pic>
        <p:nvPicPr>
          <p:cNvPr id="1026" name="Picture 2" descr="C:\Documents and Settings\admin\桌面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1552596"/>
            <a:ext cx="2743200" cy="4876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7" name="Picture 3" descr="C:\Documents and Settings\admin\桌面\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5480" y="1552596"/>
            <a:ext cx="2743200" cy="4876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9448" y="2286000"/>
            <a:ext cx="5770984" cy="1143000"/>
          </a:xfrm>
        </p:spPr>
        <p:txBody>
          <a:bodyPr>
            <a:normAutofit/>
          </a:bodyPr>
          <a:lstStyle/>
          <a:p>
            <a:r>
              <a:rPr lang="zh-CN" altLang="en-US" sz="4800" b="1" dirty="0" smtClean="0"/>
              <a:t>函数的作用？</a:t>
            </a:r>
            <a:endParaRPr lang="zh-CN" altLang="en-US" sz="4800" b="1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80728"/>
            <a:ext cx="23812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函数设计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单一功能</a:t>
            </a:r>
            <a:endParaRPr lang="en-US" altLang="zh-CN" dirty="0" smtClean="0"/>
          </a:p>
          <a:p>
            <a:r>
              <a:rPr lang="zh-CN" altLang="en-US" dirty="0" smtClean="0"/>
              <a:t>单向调度</a:t>
            </a:r>
            <a:endParaRPr lang="en-US" altLang="zh-CN" dirty="0" smtClean="0"/>
          </a:p>
          <a:p>
            <a:r>
              <a:rPr lang="zh-CN" altLang="en-US" dirty="0" smtClean="0"/>
              <a:t>按抽象层划分</a:t>
            </a:r>
            <a:endParaRPr lang="en-US" altLang="zh-CN" dirty="0" smtClean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484784"/>
            <a:ext cx="5406515" cy="499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函数调度</a:t>
            </a:r>
            <a:endParaRPr lang="zh-CN" altLang="en-US" dirty="0"/>
          </a:p>
        </p:txBody>
      </p:sp>
      <p:pic>
        <p:nvPicPr>
          <p:cNvPr id="32772" name="Picture 4" descr="http://pic002.cnblogs.com/images/2010/159163/201010091550036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681648"/>
            <a:ext cx="2952328" cy="1971488"/>
          </a:xfrm>
          <a:prstGeom prst="rect">
            <a:avLst/>
          </a:prstGeom>
          <a:noFill/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219" y="2708920"/>
            <a:ext cx="2821269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79082" y="1484784"/>
            <a:ext cx="326760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5364505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状态机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987824" y="5364505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集中调度</a:t>
            </a:r>
            <a:endParaRPr lang="zh-CN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946684" y="5364505"/>
            <a:ext cx="3017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消息机制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0166" y="4000504"/>
            <a:ext cx="6556802" cy="1143000"/>
          </a:xfrm>
        </p:spPr>
        <p:txBody>
          <a:bodyPr>
            <a:normAutofit fontScale="90000"/>
          </a:bodyPr>
          <a:lstStyle/>
          <a:p>
            <a:r>
              <a:rPr lang="zh-CN" altLang="en-US" sz="4800" b="1" dirty="0" smtClean="0"/>
              <a:t>是什么，让事情变得复杂？</a:t>
            </a:r>
            <a:endParaRPr lang="zh-CN" altLang="en-US" sz="4800" b="1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80728"/>
            <a:ext cx="23812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539552" y="5229200"/>
            <a:ext cx="82809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非自然语言</a:t>
            </a:r>
            <a:endParaRPr lang="en-US" altLang="zh-CN" dirty="0" smtClean="0"/>
          </a:p>
          <a:p>
            <a:r>
              <a:rPr lang="zh-CN" altLang="en-US" dirty="0" smtClean="0"/>
              <a:t>多重的条件</a:t>
            </a:r>
            <a:endParaRPr lang="en-US" altLang="zh-CN" dirty="0" smtClean="0"/>
          </a:p>
          <a:p>
            <a:r>
              <a:rPr lang="zh-CN" altLang="en-US" dirty="0" smtClean="0"/>
              <a:t>交叉的依赖</a:t>
            </a:r>
            <a:endParaRPr lang="en-US" altLang="zh-CN" dirty="0"/>
          </a:p>
          <a:p>
            <a:r>
              <a:rPr lang="zh-CN" altLang="en-US" dirty="0" smtClean="0"/>
              <a:t>细节的暴露</a:t>
            </a:r>
            <a:endParaRPr lang="en-US" altLang="zh-CN" dirty="0" smtClean="0"/>
          </a:p>
          <a:p>
            <a:r>
              <a:rPr lang="zh-CN" altLang="en-US" dirty="0" smtClean="0"/>
              <a:t>缺少分类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复杂的因素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4925" y="3000372"/>
            <a:ext cx="473361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542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关于尊重</a:t>
            </a:r>
            <a:endParaRPr lang="zh-CN" altLang="en-US" dirty="0"/>
          </a:p>
        </p:txBody>
      </p:sp>
      <p:pic>
        <p:nvPicPr>
          <p:cNvPr id="1028" name="Picture 4" descr="http://a4.att.hudong.com/12/64/193004465620511330626484540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1571612"/>
            <a:ext cx="6715172" cy="424116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471228" y="6110607"/>
            <a:ext cx="4601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尊重你的工作，尊重你的代码！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函数的简化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43444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分段编写</a:t>
            </a:r>
            <a:endParaRPr lang="en-US" altLang="zh-CN" dirty="0" smtClean="0"/>
          </a:p>
          <a:p>
            <a:r>
              <a:rPr lang="zh-CN" altLang="en-US" dirty="0" smtClean="0"/>
              <a:t>简单直接（自然语言）</a:t>
            </a:r>
            <a:endParaRPr lang="en-US" altLang="zh-CN" dirty="0" smtClean="0"/>
          </a:p>
          <a:p>
            <a:r>
              <a:rPr lang="zh-CN" altLang="en-US" dirty="0" smtClean="0"/>
              <a:t>抽象分层（封装、隐藏细节）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避免</a:t>
            </a:r>
            <a:r>
              <a:rPr lang="zh-CN" altLang="en-US" dirty="0" smtClean="0"/>
              <a:t>交叉逻辑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避免</a:t>
            </a:r>
            <a:r>
              <a:rPr lang="zh-CN" altLang="en-US" dirty="0" smtClean="0"/>
              <a:t>嵌套太深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避免</a:t>
            </a:r>
            <a:r>
              <a:rPr lang="zh-CN" altLang="en-US" dirty="0" smtClean="0"/>
              <a:t>复杂条件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避免</a:t>
            </a:r>
            <a:r>
              <a:rPr lang="zh-CN" altLang="en-US" dirty="0" smtClean="0"/>
              <a:t>山寨逻辑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避免</a:t>
            </a:r>
            <a:r>
              <a:rPr lang="zh-CN" altLang="en-US" dirty="0" smtClean="0"/>
              <a:t>魔鬼数字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避免</a:t>
            </a:r>
            <a:r>
              <a:rPr lang="zh-CN" altLang="en-US" dirty="0" smtClean="0"/>
              <a:t>耦合逻辑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70C0"/>
                </a:solidFill>
              </a:rPr>
              <a:t>减少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70C0"/>
                </a:solidFill>
              </a:rPr>
              <a:t>减少</a:t>
            </a:r>
            <a:r>
              <a:rPr lang="zh-CN" altLang="en-US" dirty="0" smtClean="0"/>
              <a:t>变量生命周期</a:t>
            </a:r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471592" y="5301208"/>
            <a:ext cx="36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把一切变得尽可能地简单，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而不只是简单一点！</a:t>
            </a:r>
            <a:endParaRPr lang="en-US" altLang="zh-CN" sz="2000" b="1" dirty="0" smtClean="0">
              <a:solidFill>
                <a:srgbClr val="FF0000"/>
              </a:solidFill>
            </a:endParaRPr>
          </a:p>
        </p:txBody>
      </p:sp>
      <p:pic>
        <p:nvPicPr>
          <p:cNvPr id="38918" name="Picture 6" descr="http://news.dayoo.com/finance/img/2006-10/26/xin_0210032610497482327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9642" y="3071216"/>
            <a:ext cx="2190750" cy="20859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代码交叉</a:t>
            </a:r>
            <a:r>
              <a:rPr lang="en-US" altLang="zh-CN" dirty="0" smtClean="0"/>
              <a:t>review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7" y="1571612"/>
            <a:ext cx="6858049" cy="435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42976" y="6143644"/>
            <a:ext cx="650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）发现问题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2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）经验共享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3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）约束不合理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7904" y="3717032"/>
            <a:ext cx="5770984" cy="114300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/>
              <a:t>程序员，还是码农？</a:t>
            </a:r>
            <a:endParaRPr lang="zh-CN" altLang="en-US" sz="3600" b="1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836712"/>
            <a:ext cx="359092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85918" y="5572140"/>
            <a:ext cx="650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）自我提升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）团队合作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3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）产品理解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避免做重复的低水平的事</a:t>
            </a:r>
            <a:endParaRPr lang="zh-CN" altLang="en-US" dirty="0"/>
          </a:p>
        </p:txBody>
      </p:sp>
      <p:sp>
        <p:nvSpPr>
          <p:cNvPr id="5" name="流程图: 磁盘 4"/>
          <p:cNvSpPr/>
          <p:nvPr/>
        </p:nvSpPr>
        <p:spPr>
          <a:xfrm>
            <a:off x="1428728" y="2071678"/>
            <a:ext cx="642942" cy="785818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磁盘 5"/>
          <p:cNvSpPr/>
          <p:nvPr/>
        </p:nvSpPr>
        <p:spPr>
          <a:xfrm>
            <a:off x="2471723" y="2000240"/>
            <a:ext cx="642942" cy="857256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磁盘 6"/>
          <p:cNvSpPr/>
          <p:nvPr/>
        </p:nvSpPr>
        <p:spPr>
          <a:xfrm>
            <a:off x="3514718" y="2428868"/>
            <a:ext cx="642942" cy="428628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磁盘 7"/>
          <p:cNvSpPr/>
          <p:nvPr/>
        </p:nvSpPr>
        <p:spPr>
          <a:xfrm>
            <a:off x="4557713" y="2214554"/>
            <a:ext cx="642942" cy="642942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磁盘 8"/>
          <p:cNvSpPr/>
          <p:nvPr/>
        </p:nvSpPr>
        <p:spPr>
          <a:xfrm>
            <a:off x="5600708" y="1785926"/>
            <a:ext cx="642942" cy="1071570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磁盘 9"/>
          <p:cNvSpPr/>
          <p:nvPr/>
        </p:nvSpPr>
        <p:spPr>
          <a:xfrm>
            <a:off x="6643702" y="2285992"/>
            <a:ext cx="642942" cy="571504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磁盘 10"/>
          <p:cNvSpPr/>
          <p:nvPr/>
        </p:nvSpPr>
        <p:spPr>
          <a:xfrm>
            <a:off x="1428728" y="5000636"/>
            <a:ext cx="642942" cy="428628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磁盘 11"/>
          <p:cNvSpPr/>
          <p:nvPr/>
        </p:nvSpPr>
        <p:spPr>
          <a:xfrm>
            <a:off x="2464030" y="4357694"/>
            <a:ext cx="642942" cy="642942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磁盘 12"/>
          <p:cNvSpPr/>
          <p:nvPr/>
        </p:nvSpPr>
        <p:spPr>
          <a:xfrm>
            <a:off x="3643306" y="4286256"/>
            <a:ext cx="642942" cy="571504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磁盘 13"/>
          <p:cNvSpPr/>
          <p:nvPr/>
        </p:nvSpPr>
        <p:spPr>
          <a:xfrm>
            <a:off x="4643438" y="4071942"/>
            <a:ext cx="642942" cy="642942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磁盘 14"/>
          <p:cNvSpPr/>
          <p:nvPr/>
        </p:nvSpPr>
        <p:spPr>
          <a:xfrm>
            <a:off x="5715008" y="3857628"/>
            <a:ext cx="642942" cy="714380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磁盘 15"/>
          <p:cNvSpPr/>
          <p:nvPr/>
        </p:nvSpPr>
        <p:spPr>
          <a:xfrm>
            <a:off x="6786578" y="3714752"/>
            <a:ext cx="642942" cy="642942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磁盘 16"/>
          <p:cNvSpPr/>
          <p:nvPr/>
        </p:nvSpPr>
        <p:spPr>
          <a:xfrm>
            <a:off x="2428860" y="5072074"/>
            <a:ext cx="642942" cy="357190"/>
          </a:xfrm>
          <a:prstGeom prst="flowChartMagneticDisk">
            <a:avLst/>
          </a:prstGeom>
        </p:spPr>
        <p:style>
          <a:lnRef idx="1">
            <a:schemeClr val="accent1"/>
          </a:lnRef>
          <a:fillRef idx="1002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磁盘 17"/>
          <p:cNvSpPr/>
          <p:nvPr/>
        </p:nvSpPr>
        <p:spPr>
          <a:xfrm>
            <a:off x="3643306" y="4929198"/>
            <a:ext cx="642942" cy="500066"/>
          </a:xfrm>
          <a:prstGeom prst="flowChartMagneticDisk">
            <a:avLst/>
          </a:prstGeom>
        </p:spPr>
        <p:style>
          <a:lnRef idx="1">
            <a:schemeClr val="accent1"/>
          </a:lnRef>
          <a:fillRef idx="1002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4643438" y="4786322"/>
            <a:ext cx="642942" cy="642942"/>
          </a:xfrm>
          <a:prstGeom prst="flowChartMagneticDisk">
            <a:avLst/>
          </a:prstGeom>
        </p:spPr>
        <p:style>
          <a:lnRef idx="1">
            <a:schemeClr val="accent1"/>
          </a:lnRef>
          <a:fillRef idx="1002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磁盘 19"/>
          <p:cNvSpPr/>
          <p:nvPr/>
        </p:nvSpPr>
        <p:spPr>
          <a:xfrm>
            <a:off x="5715008" y="4643446"/>
            <a:ext cx="642942" cy="785818"/>
          </a:xfrm>
          <a:prstGeom prst="flowChartMagneticDisk">
            <a:avLst/>
          </a:prstGeom>
        </p:spPr>
        <p:style>
          <a:lnRef idx="1">
            <a:schemeClr val="accent1"/>
          </a:lnRef>
          <a:fillRef idx="1002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磁盘 20"/>
          <p:cNvSpPr/>
          <p:nvPr/>
        </p:nvSpPr>
        <p:spPr>
          <a:xfrm>
            <a:off x="6786578" y="4429132"/>
            <a:ext cx="642942" cy="1000132"/>
          </a:xfrm>
          <a:prstGeom prst="flowChartMagneticDisk">
            <a:avLst/>
          </a:prstGeom>
        </p:spPr>
        <p:style>
          <a:lnRef idx="1">
            <a:schemeClr val="accent1"/>
          </a:lnRef>
          <a:fillRef idx="1002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14810" y="5812713"/>
            <a:ext cx="4601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积累是进步的台阶，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</a:rPr>
              <a:t>团队越做越好，越做越轻松！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全方位思考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/>
              <a:t>点   ：问题本身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线   ：</a:t>
            </a:r>
            <a:r>
              <a:rPr lang="zh-CN" altLang="en-US" dirty="0" smtClean="0">
                <a:solidFill>
                  <a:srgbClr val="FF0000"/>
                </a:solidFill>
              </a:rPr>
              <a:t>反面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/>
              <a:t>平面：</a:t>
            </a:r>
            <a:r>
              <a:rPr lang="zh-CN" altLang="en-US" dirty="0" smtClean="0">
                <a:solidFill>
                  <a:srgbClr val="FF0000"/>
                </a:solidFill>
              </a:rPr>
              <a:t>相关联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/>
              <a:t>立体：</a:t>
            </a:r>
            <a:r>
              <a:rPr lang="zh-CN" altLang="en-US" dirty="0" smtClean="0">
                <a:solidFill>
                  <a:srgbClr val="FF0000"/>
                </a:solidFill>
              </a:rPr>
              <a:t>不同维度延伸（时间、平台）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4098" name="Picture 2" descr="http://pic.baike.soso.com/p/20120907/bki-20120907180211-21953729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4071942"/>
            <a:ext cx="2428876" cy="2702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别让沙子溜走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196752"/>
            <a:ext cx="3888432" cy="51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28596" y="3286124"/>
            <a:ext cx="271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从架构的思维，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去理解知识点！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项目之道，用兵之道！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968552"/>
          </a:xfrm>
        </p:spPr>
        <p:txBody>
          <a:bodyPr>
            <a:noAutofit/>
          </a:bodyPr>
          <a:lstStyle/>
          <a:p>
            <a:pPr>
              <a:spcBef>
                <a:spcPts val="100"/>
              </a:spcBef>
              <a:buNone/>
            </a:pPr>
            <a:r>
              <a:rPr lang="zh-CN" altLang="en-US" sz="1000" dirty="0" smtClean="0"/>
              <a:t>孙子曰：兵者，国之大事，死生之地，存亡之道，不可不察也。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dirty="0" smtClean="0"/>
              <a:t>故经之以五事，校之以计而索其情：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b="1" dirty="0" smtClean="0">
                <a:solidFill>
                  <a:srgbClr val="FF0000"/>
                </a:solidFill>
              </a:rPr>
              <a:t>一曰道，二曰天，三曰地，四曰将，五曰法。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b="1" dirty="0" smtClean="0">
                <a:solidFill>
                  <a:srgbClr val="FF0000"/>
                </a:solidFill>
              </a:rPr>
              <a:t>道者</a:t>
            </a:r>
            <a:r>
              <a:rPr lang="zh-CN" altLang="en-US" sz="1000" dirty="0" smtClean="0"/>
              <a:t>，令民于上同意也，可以与之死，可以与之生，而不畏危。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b="1" dirty="0" smtClean="0">
                <a:solidFill>
                  <a:srgbClr val="FF0000"/>
                </a:solidFill>
              </a:rPr>
              <a:t>天者</a:t>
            </a:r>
            <a:r>
              <a:rPr lang="zh-CN" altLang="en-US" sz="1000" dirty="0" smtClean="0"/>
              <a:t>，阴阳、寒暑、时制也。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b="1" dirty="0" smtClean="0">
                <a:solidFill>
                  <a:srgbClr val="FF0000"/>
                </a:solidFill>
              </a:rPr>
              <a:t>地者</a:t>
            </a:r>
            <a:r>
              <a:rPr lang="zh-CN" altLang="en-US" sz="1000" dirty="0" smtClean="0"/>
              <a:t>，远近、险易、广狭、死生也。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b="1" dirty="0" smtClean="0">
                <a:solidFill>
                  <a:srgbClr val="FF0000"/>
                </a:solidFill>
              </a:rPr>
              <a:t>将者</a:t>
            </a:r>
            <a:r>
              <a:rPr lang="zh-CN" altLang="en-US" sz="1000" dirty="0" smtClean="0"/>
              <a:t>，智、信、仁、勇、严也。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b="1" dirty="0" smtClean="0">
                <a:solidFill>
                  <a:srgbClr val="FF0000"/>
                </a:solidFill>
              </a:rPr>
              <a:t>法者</a:t>
            </a:r>
            <a:r>
              <a:rPr lang="zh-CN" altLang="en-US" sz="1000" dirty="0" smtClean="0"/>
              <a:t>，曲制、官道、主用也。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dirty="0" smtClean="0"/>
              <a:t>凡此五者，将莫不闻，知之者胜，不知之者不胜。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dirty="0" smtClean="0"/>
              <a:t>故校之以计而索其情，曰：主孰有道？将孰有能？天地孰得？法令孰行？兵众孰强？士卒孰练？赏罚孰明？吾以此知胜负矣。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dirty="0" smtClean="0"/>
              <a:t>将听吾计，用之必胜，留之；将不听吾计，用之必败，去之。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dirty="0" smtClean="0"/>
              <a:t>计利以听，乃为之势，以佐其外。势者，因利而制权也。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dirty="0" smtClean="0"/>
              <a:t>兵者，诡道也。故能而示之不能，用而示之不用，近而示之远，远而示之近。</a:t>
            </a:r>
            <a:endParaRPr lang="en-US" altLang="zh-CN" sz="1000" dirty="0" smtClean="0"/>
          </a:p>
          <a:p>
            <a:pPr>
              <a:spcBef>
                <a:spcPts val="100"/>
              </a:spcBef>
              <a:buNone/>
            </a:pPr>
            <a:endParaRPr lang="en-US" altLang="zh-CN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dirty="0" smtClean="0"/>
              <a:t>利而诱之，乱而取之，实而备之，强而避之，怒而挠之，卑而骄之，佚而劳之，亲而离之，攻其无备，出其不意。此兵家之胜，不可先传也。</a:t>
            </a:r>
          </a:p>
          <a:p>
            <a:pPr>
              <a:spcBef>
                <a:spcPts val="100"/>
              </a:spcBef>
              <a:buNone/>
            </a:pPr>
            <a:endParaRPr lang="zh-CN" altLang="en-US" sz="1000" dirty="0" smtClean="0"/>
          </a:p>
          <a:p>
            <a:pPr>
              <a:spcBef>
                <a:spcPts val="100"/>
              </a:spcBef>
              <a:buNone/>
            </a:pPr>
            <a:r>
              <a:rPr lang="zh-CN" altLang="en-US" sz="1000" dirty="0" smtClean="0"/>
              <a:t>夫未战而庙算胜者，得算多也；未战而庙算不胜者，得算少也。多算胜，少算不胜，而况于无算乎！吾以此观之，胜负见矣。</a:t>
            </a:r>
            <a:endParaRPr lang="zh-CN" altLang="en-US" sz="1000" dirty="0"/>
          </a:p>
        </p:txBody>
      </p:sp>
      <p:pic>
        <p:nvPicPr>
          <p:cNvPr id="39938" name="Picture 2" descr="http://imgsrc.baidu.com/baike/pic/item/c2bce203dc4bbce4d43f7cd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268760"/>
            <a:ext cx="2173344" cy="245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总结：如何写好代码！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zh-CN" altLang="en-US" sz="4000" b="1" dirty="0" smtClean="0">
                <a:solidFill>
                  <a:srgbClr val="FF0000"/>
                </a:solidFill>
              </a:rPr>
              <a:t>沟通</a:t>
            </a:r>
            <a:r>
              <a:rPr lang="zh-CN" altLang="en-US" sz="4000" dirty="0" smtClean="0"/>
              <a:t>：理解产品</a:t>
            </a:r>
            <a:endParaRPr lang="en-US" altLang="zh-CN" sz="4000" dirty="0" smtClean="0"/>
          </a:p>
          <a:p>
            <a:pPr>
              <a:buNone/>
            </a:pPr>
            <a:r>
              <a:rPr lang="zh-CN" altLang="en-US" sz="4000" b="1" dirty="0" smtClean="0">
                <a:solidFill>
                  <a:srgbClr val="FF0000"/>
                </a:solidFill>
              </a:rPr>
              <a:t>态度</a:t>
            </a:r>
            <a:r>
              <a:rPr lang="zh-CN" altLang="en-US" sz="4000" dirty="0" smtClean="0"/>
              <a:t>：为自己、别人、团队</a:t>
            </a:r>
            <a:endParaRPr lang="en-US" altLang="zh-CN" sz="4000" dirty="0" smtClean="0"/>
          </a:p>
          <a:p>
            <a:pPr>
              <a:buNone/>
            </a:pPr>
            <a:r>
              <a:rPr lang="zh-CN" altLang="en-US" sz="4000" b="1" dirty="0" smtClean="0">
                <a:solidFill>
                  <a:srgbClr val="FF0000"/>
                </a:solidFill>
              </a:rPr>
              <a:t>方法</a:t>
            </a:r>
            <a:r>
              <a:rPr lang="zh-CN" altLang="en-US" sz="4000" dirty="0" smtClean="0"/>
              <a:t>：开发规范、设计原则、</a:t>
            </a:r>
            <a:endParaRPr lang="en-US" altLang="zh-CN" sz="4000" dirty="0" smtClean="0"/>
          </a:p>
          <a:p>
            <a:pPr>
              <a:buNone/>
            </a:pPr>
            <a:r>
              <a:rPr lang="en-US" altLang="zh-CN" sz="4000" dirty="0" smtClean="0"/>
              <a:t>         </a:t>
            </a:r>
            <a:r>
              <a:rPr lang="zh-CN" altLang="en-US" sz="4000" dirty="0" smtClean="0"/>
              <a:t>经验文档化、代码</a:t>
            </a:r>
            <a:r>
              <a:rPr lang="en-US" altLang="zh-CN" sz="4000" dirty="0" smtClean="0"/>
              <a:t>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任重而道远</a:t>
            </a:r>
            <a:endParaRPr lang="zh-CN" altLang="en-US" dirty="0"/>
          </a:p>
        </p:txBody>
      </p:sp>
      <p:pic>
        <p:nvPicPr>
          <p:cNvPr id="4" name="Picture 2" descr="C:\Documents and Settings\admin\桌面\壁纸20131119215122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604585"/>
            <a:ext cx="8496944" cy="47767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推荐资料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/>
              <a:t>   华为</a:t>
            </a:r>
            <a:r>
              <a:rPr lang="en-US" altLang="zh-CN" dirty="0" smtClean="0"/>
              <a:t>C/C++</a:t>
            </a:r>
            <a:r>
              <a:rPr lang="zh-CN" altLang="en-US" dirty="0" smtClean="0"/>
              <a:t>编程规范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0418" name="Picture 2" descr="编写可读代码的艺术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2428868"/>
            <a:ext cx="3643338" cy="3643338"/>
          </a:xfrm>
          <a:prstGeom prst="rect">
            <a:avLst/>
          </a:prstGeom>
          <a:noFill/>
        </p:spPr>
      </p:pic>
      <p:pic>
        <p:nvPicPr>
          <p:cNvPr id="60420" name="Picture 4" descr="代码整洁之道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934" y="2428868"/>
            <a:ext cx="3571900" cy="3571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把代码写好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72" y="1760557"/>
            <a:ext cx="744378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3600" dirty="0" smtClean="0"/>
              <a:t>一个人？</a:t>
            </a:r>
            <a:endParaRPr lang="en-US" altLang="zh-CN" sz="3600" dirty="0" smtClean="0"/>
          </a:p>
          <a:p>
            <a:pPr>
              <a:buNone/>
            </a:pPr>
            <a:r>
              <a:rPr lang="zh-CN" altLang="en-US" sz="4800" dirty="0" smtClean="0"/>
              <a:t>一个团队？</a:t>
            </a:r>
            <a:endParaRPr lang="en-US" altLang="zh-CN" sz="4800" dirty="0" smtClean="0"/>
          </a:p>
          <a:p>
            <a:pPr>
              <a:buNone/>
            </a:pPr>
            <a:r>
              <a:rPr lang="zh-CN" altLang="en-US" sz="6000" dirty="0" smtClean="0">
                <a:solidFill>
                  <a:srgbClr val="FF0000"/>
                </a:solidFill>
              </a:rPr>
              <a:t>所有团队！</a:t>
            </a:r>
            <a:endParaRPr lang="en-US" altLang="zh-CN" sz="6000" dirty="0" smtClean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872056"/>
            <a:ext cx="4129085" cy="34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43174" y="3214694"/>
            <a:ext cx="5770984" cy="1143000"/>
          </a:xfrm>
        </p:spPr>
        <p:txBody>
          <a:bodyPr>
            <a:normAutofit/>
          </a:bodyPr>
          <a:lstStyle/>
          <a:p>
            <a:r>
              <a:rPr lang="zh-CN" altLang="en-US" sz="4800" b="1" dirty="0" smtClean="0"/>
              <a:t>编写代码前，第一步？</a:t>
            </a:r>
            <a:endParaRPr lang="zh-CN" altLang="en-US" sz="4800" b="1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80728"/>
            <a:ext cx="23812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首先第一步！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3" y="1357298"/>
            <a:ext cx="7072363" cy="4506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929058" y="6110607"/>
            <a:ext cx="4601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充分沟通、理解产品需求！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99792" y="3068960"/>
            <a:ext cx="5770984" cy="1143000"/>
          </a:xfrm>
        </p:spPr>
        <p:txBody>
          <a:bodyPr>
            <a:normAutofit/>
          </a:bodyPr>
          <a:lstStyle/>
          <a:p>
            <a:r>
              <a:rPr lang="zh-CN" altLang="en-US" sz="4800" b="1" dirty="0" smtClean="0"/>
              <a:t>编程规范何用？</a:t>
            </a:r>
            <a:endParaRPr lang="zh-CN" altLang="en-US" sz="4800" b="1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80728"/>
            <a:ext cx="23812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11288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>
                <a:solidFill>
                  <a:srgbClr val="FF0000"/>
                </a:solidFill>
              </a:rPr>
              <a:t>随心所欲</a:t>
            </a:r>
            <a:r>
              <a:rPr lang="en-US" altLang="zh-CN" dirty="0" smtClean="0">
                <a:solidFill>
                  <a:srgbClr val="FF0000"/>
                </a:solidFill>
              </a:rPr>
              <a:t/>
            </a:r>
            <a:br>
              <a:rPr lang="en-US" altLang="zh-CN" dirty="0" smtClean="0">
                <a:solidFill>
                  <a:srgbClr val="FF0000"/>
                </a:solidFill>
              </a:rPr>
            </a:br>
            <a:r>
              <a:rPr lang="zh-CN" altLang="en-US" dirty="0" smtClean="0">
                <a:solidFill>
                  <a:srgbClr val="FF0000"/>
                </a:solidFill>
              </a:rPr>
              <a:t>很危险！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://bbs.jzrb.com/UploadFile/2009-10/200910301440501207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7686" y="571480"/>
            <a:ext cx="4548176" cy="6150534"/>
          </a:xfrm>
          <a:prstGeom prst="rect">
            <a:avLst/>
          </a:prstGeom>
          <a:noFill/>
        </p:spPr>
      </p:pic>
      <p:pic>
        <p:nvPicPr>
          <p:cNvPr id="1030" name="Picture 6" descr="http://img.tvmao.com/stills/star/3/14/b/544x580_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6705" y="3786190"/>
            <a:ext cx="2616601" cy="27897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一个人快，还是大家都快！</a:t>
            </a:r>
            <a:endParaRPr lang="zh-CN" altLang="en-US" dirty="0"/>
          </a:p>
        </p:txBody>
      </p:sp>
      <p:pic>
        <p:nvPicPr>
          <p:cNvPr id="87042" name="Picture 2" descr="http://photocdn.sohu.com/20100807/Img2740465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643050"/>
            <a:ext cx="6889361" cy="45720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877</Words>
  <Application>Microsoft Office PowerPoint</Application>
  <PresentationFormat>全屏显示(4:3)</PresentationFormat>
  <Paragraphs>194</Paragraphs>
  <Slides>39</Slides>
  <Notes>39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主题</vt:lpstr>
      <vt:lpstr>代码质量</vt:lpstr>
      <vt:lpstr>编程思想？</vt:lpstr>
      <vt:lpstr>关于尊重</vt:lpstr>
      <vt:lpstr>把代码写好</vt:lpstr>
      <vt:lpstr>编写代码前，第一步？</vt:lpstr>
      <vt:lpstr>首先第一步！</vt:lpstr>
      <vt:lpstr>编程规范何用？</vt:lpstr>
      <vt:lpstr>随心所欲 很危险！</vt:lpstr>
      <vt:lpstr>一个人快，还是大家都快！</vt:lpstr>
      <vt:lpstr>童子军原则</vt:lpstr>
      <vt:lpstr>什么特性，对代码最重要？</vt:lpstr>
      <vt:lpstr>好的代码</vt:lpstr>
      <vt:lpstr>命名规范</vt:lpstr>
      <vt:lpstr>如何看起来更舒服？</vt:lpstr>
      <vt:lpstr>良好的排版</vt:lpstr>
      <vt:lpstr>幻灯片 16</vt:lpstr>
      <vt:lpstr>代码排版</vt:lpstr>
      <vt:lpstr>代码注释</vt:lpstr>
      <vt:lpstr>何谓好的架构？</vt:lpstr>
      <vt:lpstr>架构设计</vt:lpstr>
      <vt:lpstr>设计模式？</vt:lpstr>
      <vt:lpstr>设计原则</vt:lpstr>
      <vt:lpstr>架构设计</vt:lpstr>
      <vt:lpstr>反面例子</vt:lpstr>
      <vt:lpstr>函数的作用？</vt:lpstr>
      <vt:lpstr>函数设计</vt:lpstr>
      <vt:lpstr>函数调度</vt:lpstr>
      <vt:lpstr>是什么，让事情变得复杂？</vt:lpstr>
      <vt:lpstr>复杂的因素</vt:lpstr>
      <vt:lpstr>函数的简化</vt:lpstr>
      <vt:lpstr>代码交叉review</vt:lpstr>
      <vt:lpstr>程序员，还是码农？</vt:lpstr>
      <vt:lpstr>避免做重复的低水平的事</vt:lpstr>
      <vt:lpstr>全方位思考</vt:lpstr>
      <vt:lpstr>别让沙子溜走</vt:lpstr>
      <vt:lpstr>项目之道，用兵之道！</vt:lpstr>
      <vt:lpstr>总结：如何写好代码！</vt:lpstr>
      <vt:lpstr>任重而道远</vt:lpstr>
      <vt:lpstr>推荐资料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ahuabb</dc:creator>
  <cp:lastModifiedBy>ahuabb</cp:lastModifiedBy>
  <cp:revision>580</cp:revision>
  <dcterms:created xsi:type="dcterms:W3CDTF">2013-11-18T16:33:45Z</dcterms:created>
  <dcterms:modified xsi:type="dcterms:W3CDTF">2015-05-05T16:25:39Z</dcterms:modified>
</cp:coreProperties>
</file>